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3" r:id="rId3"/>
    <p:sldId id="267" r:id="rId4"/>
    <p:sldId id="276" r:id="rId5"/>
    <p:sldId id="277" r:id="rId6"/>
    <p:sldId id="278" r:id="rId7"/>
    <p:sldId id="268" r:id="rId8"/>
    <p:sldId id="279" r:id="rId9"/>
    <p:sldId id="280" r:id="rId10"/>
    <p:sldId id="281" r:id="rId11"/>
    <p:sldId id="282" r:id="rId12"/>
    <p:sldId id="283" r:id="rId13"/>
    <p:sldId id="284" r:id="rId14"/>
    <p:sldId id="269" r:id="rId15"/>
    <p:sldId id="285" r:id="rId16"/>
    <p:sldId id="286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2015-03-20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www.google.com/url?sa=i&amp;rct=j&amp;q=&amp;esrc=s&amp;frm=1&amp;source=images&amp;cd=&amp;cad=rja&amp;uact=8&amp;ved=0CAcQjRw&amp;url=http%3A%2F%2Fwww.lib.utexas.edu%2Fchem%2Ftutorials%2Fdata%2Fname_problem.html&amp;ei=cIQLVeWTPIbWmAWKr4KACA&amp;bvm=bv.88528373,d.dGY&amp;psig=AFQjCNGQhuRQn7s1ahKg4Dq8iyGEj5bP4Q&amp;ust=142690454744877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://www.google.com/url?sa=i&amp;rct=j&amp;q=&amp;esrc=s&amp;frm=1&amp;source=images&amp;cd=&amp;cad=rja&amp;uact=8&amp;ved=0CAcQjRw&amp;url=http%3A%2F%2Fen.wikipedia.org%2Fwiki%2FXylene&amp;ei=voQLVdCXJMK8mwX0oIGIAg&amp;bvm=bv.88528373,d.dGY&amp;psig=AFQjCNEasKOiA1Hza0EdhEVcxWCP4dU4Fg&amp;ust=142690462237283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www.google.com/url?sa=i&amp;rct=j&amp;q=&amp;esrc=s&amp;frm=1&amp;source=images&amp;cd=&amp;cad=rja&amp;uact=8&amp;ved=0CAcQjRw&amp;url=http%3A%2F%2Fwww.lib.utexas.edu%2Fchem%2Ftutorials%2Fdata%2Fname_problem.html&amp;ei=cIQLVeWTPIbWmAWKr4KACA&amp;bvm=bv.88528373,d.dGY&amp;psig=AFQjCNGQhuRQn7s1ahKg4Dq8iyGEj5bP4Q&amp;ust=142690454744877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://www.google.com/url?sa=i&amp;rct=j&amp;q=&amp;esrc=s&amp;frm=1&amp;source=images&amp;cd=&amp;cad=rja&amp;uact=8&amp;ved=0CAcQjRw&amp;url=http%3A%2F%2Fen.wikipedia.org%2Fwiki%2FXylene&amp;ei=voQLVdCXJMK8mwX0oIGIAg&amp;bvm=bv.88528373,d.dGY&amp;psig=AFQjCNEasKOiA1Hza0EdhEVcxWCP4dU4Fg&amp;ust=1426904622372832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//upload.wikimedia.org/wikipedia/commons/3/3d/Pyrrole_structure.pn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google.com/url?sa=i&amp;rct=j&amp;q=&amp;esrc=s&amp;frm=1&amp;source=images&amp;cd=&amp;cad=rja&amp;uact=8&amp;ved=0CAcQjRw&amp;url=http%3A%2F%2Fchemistry.tutorvista.com%2Forganic-chemistry%2Fphenolic-compounds.html&amp;ei=MJgLVZ-0McexmwW9loGYBw&amp;bvm=bv.88528373,d.dGY&amp;psig=AFQjCNEZhR9eLYoH2Z9ZappPGoZhKm9y4g&amp;ust=1426909576962566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url?sa=i&amp;rct=j&amp;q=&amp;esrc=s&amp;frm=1&amp;source=images&amp;cd=&amp;cad=rja&amp;uact=8&amp;ved=0CAcQjRw&amp;url=http%3A%2F%2Fwww.indiamart.com%2Fnucleus-chemicals%2Ffood-grade-antioxditants.html&amp;ei=wJkLVd6ZOKbGmAWIvYCYAg&amp;bvm=bv.88528373,d.dGY&amp;psig=AFQjCNE4LISAFuwbKSSbH2ktyoEsHyvcwA&amp;ust=1426909996566686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chemwiki.ucdavis.edu/@api/deki/files/1550/chem_(1).pn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ved=0CAcQjRw&amp;url=http%3A%2F%2Fchemistry.stackexchange.com%2Fquestions%2F13866%2Fhow-does-neutralization-of-free-radicals-by-beta-carotene-work&amp;ei=q4ILVdHEFOPSmAWb9oGoCw&amp;bvm=bv.88528373,d.dGY&amp;psig=AFQjCNG8eVHRHCzxdICEKo2cWuAxKIDwlQ&amp;ust=1426904106461934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Stereochemistry</a:t>
            </a:r>
          </a:p>
          <a:p>
            <a:pPr marL="1033272" lvl="1" indent="-457200">
              <a:buClr>
                <a:schemeClr val="accent1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n-US" altLang="ko-KR" sz="2800" b="1" dirty="0" smtClean="0">
                <a:latin typeface="Symbol" panose="05050102010706020507" pitchFamily="18" charset="2"/>
                <a:ea typeface="맑은 고딕" panose="020B0503020000020004" pitchFamily="50" charset="-127"/>
              </a:rPr>
              <a:t>a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vs. </a:t>
            </a:r>
            <a:r>
              <a:rPr lang="en-US" altLang="ko-KR" sz="2800" b="1" dirty="0" smtClean="0">
                <a:latin typeface="Symbol" panose="05050102010706020507" pitchFamily="18" charset="2"/>
                <a:ea typeface="맑은 고딕" panose="020B0503020000020004" pitchFamily="50" charset="-127"/>
              </a:rPr>
              <a:t>b</a:t>
            </a:r>
          </a:p>
          <a:p>
            <a:pPr marL="1033272" lvl="1" indent="-457200">
              <a:buClr>
                <a:schemeClr val="accent1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trans- vs. cis-</a:t>
            </a:r>
            <a:endParaRPr kumimoji="0" lang="en-US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6" name="Picture 2" descr="http://www.elmhurst.edu/~chm/vchembook/images/209cistran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32385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919643" y="5440230"/>
            <a:ext cx="32385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http://www.elmhurst.edu/~chm/vchembook/209cistrans.html</a:t>
            </a:r>
          </a:p>
        </p:txBody>
      </p:sp>
      <p:pic>
        <p:nvPicPr>
          <p:cNvPr id="1028" name="Picture 4" descr="13.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877" y="116632"/>
            <a:ext cx="4527886" cy="619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232315" y="6294511"/>
            <a:ext cx="7884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http://chemwiki.ucdavis.edu/Textbook_Maps/General_Chemistry_Textbook_Maps/Map%3A_Ball_et_al._%22The_Basics_of_GOB_Chemistry%22/13%3A_Unsaturated_and_Aromatic_Hydrocarbons/13.2_Cis-Trans_Isomers_(Geometric_Isomers)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8972" lvl="1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Aromatic hydrocarbons –contain at least one benzene ring</a:t>
            </a: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benzene, toluene, meta xylene, 1,2,4-trymethylbenzene are major petroleum aromatic constituents</a:t>
            </a: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Alkyl</a:t>
            </a:r>
            <a:r>
              <a:rPr kumimoji="0" lang="en-US" altLang="ko-K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benzene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50" name="Picture 2" descr="http://www.lib.utexas.edu/chem/tutorials/data/toluene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68960"/>
            <a:ext cx="139215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pload.wikimedia.org/wikipedia/commons/thumb/b/b3/IUPAC-cyclic.svg/446px-IUPAC-cyclic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68960"/>
            <a:ext cx="42481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994191" y="5157192"/>
            <a:ext cx="23956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http://en.wikipedia.org/wiki/Xylene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99792" y="515719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toluene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767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8972" lvl="1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Polynuclear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aromatics</a:t>
            </a: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Naphthalene, </a:t>
            </a:r>
            <a:r>
              <a:rPr lang="en-US" altLang="ko-KR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anthracene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phenanthrene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50" name="Picture 2" descr="http://www.lib.utexas.edu/chem/tutorials/data/toluene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68960"/>
            <a:ext cx="139215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pload.wikimedia.org/wikipedia/commons/thumb/b/b3/IUPAC-cyclic.svg/446px-IUPAC-cyclic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68960"/>
            <a:ext cx="42481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994191" y="5157192"/>
            <a:ext cx="23956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http://en.wikipedia.org/wiki/Xylene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99792" y="515719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toluene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685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Porphirines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“</a:t>
            </a:r>
            <a:r>
              <a:rPr lang="en-US" altLang="ko-KR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tetraphyrrols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” derived from chlorophyll and found in sedimentary organic matter and petroleum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074" name="Picture 2" descr="http://spie.org/Images/Graphics/Newsroom/Imported-2009/1701/1701_f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72816"/>
            <a:ext cx="5472608" cy="355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979712" y="5445224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/>
              <a:t>Figure 1. The structures of </a:t>
            </a:r>
            <a:r>
              <a:rPr lang="en-US" sz="1200" dirty="0" err="1"/>
              <a:t>tetraphenylporphyrin</a:t>
            </a:r>
            <a:r>
              <a:rPr lang="en-US" sz="1200" dirty="0"/>
              <a:t> (A) and chlorophyll (B). </a:t>
            </a:r>
            <a:r>
              <a:rPr lang="en-US" sz="1200" dirty="0" err="1"/>
              <a:t>Ph</a:t>
            </a:r>
            <a:r>
              <a:rPr lang="en-US" sz="1200" dirty="0"/>
              <a:t>: Phenyl. Mg: Magnesium. R: Side chain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2123728" y="6093296"/>
            <a:ext cx="18281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http://spie.org/x38084.xml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96336" y="3551413"/>
            <a:ext cx="1232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Center atom can be Mg, Fe, V, or Ni.</a:t>
            </a:r>
          </a:p>
          <a:p>
            <a:r>
              <a:rPr lang="en-US" sz="1200" dirty="0" smtClean="0"/>
              <a:t>Ni is most stable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39003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Compounds derived from </a:t>
            </a:r>
            <a:r>
              <a:rPr lang="en-US" altLang="ko-KR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porphirines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L="1833372" lvl="3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pyrrol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pyridine</a:t>
            </a:r>
          </a:p>
          <a:p>
            <a:pPr marL="1833372" lvl="3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endParaRPr lang="en-US" altLang="ko-KR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33372" lvl="3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33372" lvl="3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endParaRPr lang="en-US" altLang="ko-KR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33372" lvl="3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33372" lvl="3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endParaRPr lang="en-US" altLang="ko-KR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33372" lvl="3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Compounds derived from lignin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122" name="Picture 2" descr="File:Pyrrole structur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856366" cy="116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3 pyridy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55" y="1421198"/>
            <a:ext cx="124521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3045275" y="296733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smtClean="0"/>
              <a:t>commons.wikimedia.org/wiki/</a:t>
            </a:r>
            <a:endParaRPr lang="en-US" sz="1200" dirty="0"/>
          </a:p>
        </p:txBody>
      </p:sp>
      <p:pic>
        <p:nvPicPr>
          <p:cNvPr id="5126" name="Picture 6" descr="http://www.chem.ucla.edu/harding/IGOC/M/methoxy_group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149080"/>
            <a:ext cx="373380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2274025" y="609329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http://www.chem.ucla.edu/harding/IGOC/M/methoxy_group.html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45835" y="5219908"/>
            <a:ext cx="3042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dirty="0" smtClean="0"/>
              <a:t>- decomposition of lignin forms phenols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778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376172" lvl="2" indent="-342900">
              <a:buClr>
                <a:srgbClr val="0070C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Lignin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6146" name="Picture 2" descr="Web Figure 13.4.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547687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763688" y="5658644"/>
            <a:ext cx="64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Web Figure 13.4.A   Partial structure of a hypothetical lignin molecule from European beech (Fagus </a:t>
            </a:r>
            <a:r>
              <a:rPr lang="en-US" sz="1200" dirty="0" err="1"/>
              <a:t>sylvatica</a:t>
            </a:r>
            <a:r>
              <a:rPr lang="en-US" sz="1200" dirty="0"/>
              <a:t>). The </a:t>
            </a:r>
            <a:r>
              <a:rPr lang="en-US" sz="1200" dirty="0" err="1"/>
              <a:t>phenylpropanoid</a:t>
            </a:r>
            <a:r>
              <a:rPr lang="en-US" sz="1200" dirty="0"/>
              <a:t> units that make up lignin are not linked in a simple, repeating way. The lignin of beech contains units derived from </a:t>
            </a:r>
            <a:r>
              <a:rPr lang="en-US" sz="1200" dirty="0" err="1"/>
              <a:t>coniferyl</a:t>
            </a:r>
            <a:r>
              <a:rPr lang="en-US" sz="1200" dirty="0"/>
              <a:t> alcohol, </a:t>
            </a:r>
            <a:r>
              <a:rPr lang="en-US" sz="1200" dirty="0" err="1"/>
              <a:t>sinapyl</a:t>
            </a:r>
            <a:r>
              <a:rPr lang="en-US" sz="1200" dirty="0"/>
              <a:t> alcohol, and para-</a:t>
            </a:r>
            <a:r>
              <a:rPr lang="en-US" sz="1200" dirty="0" err="1"/>
              <a:t>coumaryl</a:t>
            </a:r>
            <a:r>
              <a:rPr lang="en-US" sz="1200" dirty="0"/>
              <a:t> alcohol in the approximate ratio 100:70:7 and is typical of angiosperm lignin. Gymnosperm lignin contains relatively fewer </a:t>
            </a:r>
            <a:r>
              <a:rPr lang="en-US" sz="1200" dirty="0" err="1"/>
              <a:t>sinapyl</a:t>
            </a:r>
            <a:r>
              <a:rPr lang="en-US" sz="1200" dirty="0"/>
              <a:t> alcohol units. (After </a:t>
            </a:r>
            <a:r>
              <a:rPr lang="en-US" sz="1200" dirty="0" err="1"/>
              <a:t>Nimz</a:t>
            </a:r>
            <a:r>
              <a:rPr lang="en-US" sz="1200" dirty="0"/>
              <a:t> 1974.) 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5922902" y="5157192"/>
            <a:ext cx="27638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http://5e.plantphys.net/image.php?id=130</a:t>
            </a:r>
          </a:p>
        </p:txBody>
      </p:sp>
    </p:spTree>
    <p:extLst>
      <p:ext uri="{BB962C8B-B14F-4D97-AF65-F5344CB8AC3E}">
        <p14:creationId xmlns:p14="http://schemas.microsoft.com/office/powerpoint/2010/main" val="4254059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376172" lvl="2" indent="-342900">
              <a:buClr>
                <a:srgbClr val="0070C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Decomposition of lignin forms phenols, a small quantities of phenols have been</a:t>
            </a:r>
            <a:r>
              <a:rPr kumimoji="0" lang="en-US" altLang="ko-K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found in petroleum, but they are more common in sediment and rock extracts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170" name="Picture 2" descr="http://images.tutorvista.com/cms/images/101/naturally-occurring-phenolic-compounds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60848"/>
            <a:ext cx="5601382" cy="380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2411760" y="6248345"/>
            <a:ext cx="56551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http://chemistry.tutorvista.com/organic-chemistry/phenolic-compounds.html</a:t>
            </a:r>
          </a:p>
        </p:txBody>
      </p:sp>
    </p:spTree>
    <p:extLst>
      <p:ext uri="{BB962C8B-B14F-4D97-AF65-F5344CB8AC3E}">
        <p14:creationId xmlns:p14="http://schemas.microsoft.com/office/powerpoint/2010/main" val="527522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res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19907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07904" y="1052736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cresol</a:t>
            </a:r>
            <a:endParaRPr lang="en-US" dirty="0"/>
          </a:p>
        </p:txBody>
      </p:sp>
      <p:pic>
        <p:nvPicPr>
          <p:cNvPr id="8196" name="Picture 4" descr="Propof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17" y="2204864"/>
            <a:ext cx="134302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3571653" y="2272416"/>
            <a:ext cx="90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Propofol</a:t>
            </a:r>
            <a:endParaRPr lang="en-US" sz="1600" dirty="0"/>
          </a:p>
        </p:txBody>
      </p:sp>
      <p:pic>
        <p:nvPicPr>
          <p:cNvPr id="8198" name="Picture 6" descr="Adrena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429000"/>
            <a:ext cx="1285875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9912" y="3876675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adrenaline</a:t>
            </a:r>
            <a:endParaRPr lang="en-US" dirty="0"/>
          </a:p>
        </p:txBody>
      </p:sp>
      <p:pic>
        <p:nvPicPr>
          <p:cNvPr id="8200" name="Picture 8" descr="Xyleno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542" y="4941168"/>
            <a:ext cx="11049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9912" y="515719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xylenol</a:t>
            </a:r>
            <a:endParaRPr lang="en-US" dirty="0"/>
          </a:p>
        </p:txBody>
      </p:sp>
      <p:pic>
        <p:nvPicPr>
          <p:cNvPr id="8202" name="Picture 10" descr="http://2.imimg.com/data2/AQ/KT/MY-3724811/b-h-a-m-s-camlin-fine-chemicals-ltd-250x250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17973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92280" y="302401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anisol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480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50" name="Picture 2" descr="cis, tra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789143" cy="166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899592" y="2426889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http://chemwiki.ucdavis.edu/Textbook_Maps/General_Chemistry_Textbook_Maps/Map%3A_Ball_et_al._%22The_Basics_of_GOB_Chemistry%22/13%3A_Unsaturated_and_Aromatic_Hydrocarbons/13.2_Cis-Trans_Isomers_(Geometric_Isomers)</a:t>
            </a:r>
          </a:p>
        </p:txBody>
      </p:sp>
      <p:pic>
        <p:nvPicPr>
          <p:cNvPr id="2052" name="Picture 4" descr="cis/trans isom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17032"/>
            <a:ext cx="2447925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3194828" y="5373216"/>
            <a:ext cx="27543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http://mcat-review.org/covalent-bond.php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390898" y="58827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http://openwetware.org/wiki/Image:Simple_Cycloalkanes.png</a:t>
            </a:r>
          </a:p>
        </p:txBody>
      </p:sp>
      <p:pic>
        <p:nvPicPr>
          <p:cNvPr id="3076" name="Picture 4" descr="enantiomer chiral molecu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36254"/>
            <a:ext cx="34194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90898" y="980728"/>
            <a:ext cx="1997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Enantiomers</a:t>
            </a:r>
            <a:endParaRPr lang="en-US" sz="2800" dirty="0"/>
          </a:p>
        </p:txBody>
      </p:sp>
      <p:pic>
        <p:nvPicPr>
          <p:cNvPr id="3078" name="Picture 6" descr="http://upload.wikimedia.org/wikipedia/commons/thumb/1/12/Milchs%C3%A4ure_Enantiomerenpaar.svg/298px-Milchs%C3%A4ure_Enantiomerenpaar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24944"/>
            <a:ext cx="283845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5076056" y="4512742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/>
              <a:t>(S)-(+)-lactic acid (left) and (R)-(–)-lactic acid (right) are </a:t>
            </a:r>
            <a:r>
              <a:rPr lang="en-US" sz="1200" dirty="0" err="1"/>
              <a:t>nonsuperposable</a:t>
            </a:r>
            <a:r>
              <a:rPr lang="en-US" sz="1200" dirty="0"/>
              <a:t> mirror images of each </a:t>
            </a:r>
            <a:r>
              <a:rPr lang="en-US" sz="1200" dirty="0" smtClean="0"/>
              <a:t>other</a:t>
            </a:r>
          </a:p>
          <a:p>
            <a:pPr latinLnBrk="0"/>
            <a:endParaRPr lang="en-US" sz="1200" dirty="0"/>
          </a:p>
          <a:p>
            <a:pPr latinLnBrk="0"/>
            <a:r>
              <a:rPr lang="en-US" sz="1200" dirty="0"/>
              <a:t>http://en.wikipedia.org/wiki/Enantiomer</a:t>
            </a:r>
          </a:p>
        </p:txBody>
      </p:sp>
    </p:spTree>
    <p:extLst>
      <p:ext uri="{BB962C8B-B14F-4D97-AF65-F5344CB8AC3E}">
        <p14:creationId xmlns:p14="http://schemas.microsoft.com/office/powerpoint/2010/main" val="257276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390898" y="6392361"/>
            <a:ext cx="50533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http://chemwiki.ucdavis.edu/Organic_Chemistry/Chirality/Diastereomers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90898" y="980728"/>
            <a:ext cx="5178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Diastereomers</a:t>
            </a:r>
            <a:r>
              <a:rPr lang="en-US" sz="2800" dirty="0" smtClean="0"/>
              <a:t> –</a:t>
            </a:r>
            <a:r>
              <a:rPr lang="en-US" sz="1400" dirty="0" smtClean="0"/>
              <a:t>no mirror image, </a:t>
            </a:r>
            <a:r>
              <a:rPr lang="en-US" sz="1400" dirty="0" err="1" smtClean="0"/>
              <a:t>nonsuperimposable</a:t>
            </a:r>
            <a:endParaRPr lang="en-US" sz="1400" dirty="0"/>
          </a:p>
        </p:txBody>
      </p:sp>
      <p:pic>
        <p:nvPicPr>
          <p:cNvPr id="4098" name="Picture 2" descr="chem (1).png">
            <a:hlinkClick r:id="rId2" tooltip="chem (1).png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5993904" cy="432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193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0898" y="980728"/>
            <a:ext cx="1212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 vs R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840732" y="1057672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 increase</a:t>
            </a:r>
            <a:endParaRPr 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2286000" y="6386844"/>
            <a:ext cx="34381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http://en.wikipedia.org/wiki/Absolute_configuration</a:t>
            </a:r>
          </a:p>
        </p:txBody>
      </p:sp>
      <p:pic>
        <p:nvPicPr>
          <p:cNvPr id="6146" name="Picture 2" descr="Absolute configu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6774061" cy="360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754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0898" y="980728"/>
            <a:ext cx="1212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 vs R </a:t>
            </a:r>
            <a:endParaRPr lang="en-US" sz="1400" dirty="0"/>
          </a:p>
        </p:txBody>
      </p:sp>
      <p:pic>
        <p:nvPicPr>
          <p:cNvPr id="6" name="Picture 6" descr="http://upload.wikimedia.org/wikipedia/commons/thumb/1/12/Milchs%C3%A4ure_Enantiomerenpaar.svg/298px-Milchs%C3%A4ure_Enantiomerenpaar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521960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871956" y="5157192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sz="1200" dirty="0"/>
              <a:t>(S)-(+)-lactic acid (left) and (R)-(–)-lactic acid (right) are </a:t>
            </a:r>
            <a:r>
              <a:rPr lang="en-US" sz="1200" dirty="0" err="1"/>
              <a:t>nonsuperposable</a:t>
            </a:r>
            <a:r>
              <a:rPr lang="en-US" sz="1200" dirty="0"/>
              <a:t> mirror images of each </a:t>
            </a:r>
            <a:r>
              <a:rPr lang="en-US" sz="1200" dirty="0" smtClean="0"/>
              <a:t>other</a:t>
            </a:r>
          </a:p>
          <a:p>
            <a:pPr latinLnBrk="0"/>
            <a:endParaRPr lang="en-US" sz="1200" dirty="0"/>
          </a:p>
          <a:p>
            <a:pPr latinLnBrk="0"/>
            <a:r>
              <a:rPr lang="en-US" sz="1200" dirty="0"/>
              <a:t>http://en.wikipedia.org/wiki/Enantiomer</a:t>
            </a:r>
          </a:p>
        </p:txBody>
      </p:sp>
      <p:sp>
        <p:nvSpPr>
          <p:cNvPr id="2" name="오른쪽으로 구부러진 화살표 1"/>
          <p:cNvSpPr/>
          <p:nvPr/>
        </p:nvSpPr>
        <p:spPr>
          <a:xfrm>
            <a:off x="1475656" y="1844824"/>
            <a:ext cx="1584176" cy="295232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오른쪽으로 구부러진 화살표 8"/>
          <p:cNvSpPr/>
          <p:nvPr/>
        </p:nvSpPr>
        <p:spPr>
          <a:xfrm flipH="1">
            <a:off x="5796136" y="1846708"/>
            <a:ext cx="1584176" cy="295232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83295" y="1988840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 increase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282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From which are they derived?</a:t>
            </a:r>
          </a:p>
          <a:p>
            <a:pPr marL="918972" lvl="1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Alkanes (both normal and branched)</a:t>
            </a:r>
            <a:r>
              <a:rPr kumimoji="0" lang="en-US" altLang="ko-K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– synthesized by bacteria, algae, and plants</a:t>
            </a:r>
          </a:p>
          <a:p>
            <a:pPr marL="918972" lvl="1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noProof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Common cycloalkane in crude oil</a:t>
            </a: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methyl</a:t>
            </a:r>
            <a:r>
              <a:rPr kumimoji="0" lang="en-US" altLang="ko-KR" sz="2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2400" b="1" i="0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cyclopentane</a:t>
            </a:r>
            <a:endParaRPr kumimoji="0" lang="en-US" altLang="ko-KR" sz="2400" b="1" i="0" u="none" strike="noStrike" kern="120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baseline="0" noProof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methyl</a:t>
            </a:r>
            <a:r>
              <a:rPr lang="en-US" altLang="ko-KR" sz="2400" b="1" noProof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cyclohexane</a:t>
            </a: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ethyl</a:t>
            </a:r>
            <a:r>
              <a:rPr kumimoji="0" lang="en-US" altLang="ko-KR" sz="2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cyclohexane</a:t>
            </a: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baseline="0" noProof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1,1,3-trimethyl</a:t>
            </a:r>
            <a:r>
              <a:rPr lang="en-US" altLang="ko-KR" sz="2400" b="1" noProof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cyclohexane</a:t>
            </a: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decaline</a:t>
            </a:r>
            <a:r>
              <a:rPr kumimoji="0" lang="en-US" altLang="ko-KR" sz="2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(trans-,</a:t>
            </a:r>
            <a:r>
              <a:rPr kumimoji="0" lang="en-US" altLang="ko-KR" sz="2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cis-)</a:t>
            </a:r>
            <a:endParaRPr lang="en-US" altLang="ko-KR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918972" lvl="1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Diterpanes</a:t>
            </a:r>
            <a:r>
              <a:rPr kumimoji="0" lang="en-US" altLang="ko-KR" sz="2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: C</a:t>
            </a:r>
            <a:r>
              <a:rPr kumimoji="0" lang="en-US" altLang="ko-KR" sz="2400" b="1" i="0" u="none" strike="noStrike" kern="1200" cap="none" spc="0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kumimoji="0" lang="en-US" altLang="ko-KR" sz="2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–derived from </a:t>
            </a:r>
            <a:r>
              <a:rPr kumimoji="0" lang="en-US" altLang="ko-KR" sz="2400" b="1" i="0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abietic</a:t>
            </a:r>
            <a:r>
              <a:rPr kumimoji="0" lang="en-US" altLang="ko-KR" sz="2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acid (conifer resin)</a:t>
            </a:r>
          </a:p>
        </p:txBody>
      </p:sp>
      <p:pic>
        <p:nvPicPr>
          <p:cNvPr id="3" name="Picture 2" descr="http://www.scielo.br/img/revistas/jbchs/v14n6/18642f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437112"/>
            <a:ext cx="246183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115616" y="5037005"/>
            <a:ext cx="32665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http://www.scielo.br/scielo.php?pid=S0103-50532003000600017&amp;script=sci_arttext</a:t>
            </a:r>
          </a:p>
        </p:txBody>
      </p:sp>
    </p:spTree>
    <p:extLst>
      <p:ext uri="{BB962C8B-B14F-4D97-AF65-F5344CB8AC3E}">
        <p14:creationId xmlns:p14="http://schemas.microsoft.com/office/powerpoint/2010/main" val="1350391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8972" lvl="1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Steranes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from sterol</a:t>
            </a: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C27 – </a:t>
            </a:r>
            <a:r>
              <a:rPr lang="en-US" altLang="ko-KR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cholestane</a:t>
            </a:r>
            <a:endParaRPr lang="en-US" altLang="ko-KR" sz="2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C28 – </a:t>
            </a: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ergostane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campostane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C29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–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Sitostane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" name="Picture 2" descr="Fig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41212"/>
            <a:ext cx="49505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5543600" y="2210380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http://aapgbull.geoscienceworld.org/content/95/7/1257.figures-only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5868144" y="3940768"/>
            <a:ext cx="2915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Petroleum generation in the southeast Texas basin: Implications for hydrocarbon occurrence at the South Liberty salt dome</a:t>
            </a:r>
          </a:p>
          <a:p>
            <a:endParaRPr lang="en-US" sz="1200" dirty="0"/>
          </a:p>
          <a:p>
            <a:r>
              <a:rPr lang="en-US" sz="1200" dirty="0" smtClean="0"/>
              <a:t>Tat </a:t>
            </a:r>
            <a:r>
              <a:rPr lang="en-US" sz="1200" dirty="0" err="1" smtClean="0"/>
              <a:t>Banga</a:t>
            </a:r>
            <a:r>
              <a:rPr lang="en-US" sz="1200" dirty="0" smtClean="0"/>
              <a:t>, Regina </a:t>
            </a:r>
            <a:r>
              <a:rPr lang="en-US" sz="1200" dirty="0"/>
              <a:t>M. </a:t>
            </a:r>
            <a:r>
              <a:rPr lang="en-US" sz="1200" dirty="0" smtClean="0"/>
              <a:t>Capuano </a:t>
            </a:r>
            <a:r>
              <a:rPr lang="en-US" sz="1200" dirty="0"/>
              <a:t>and </a:t>
            </a:r>
            <a:r>
              <a:rPr lang="en-US" sz="1200" dirty="0" smtClean="0"/>
              <a:t> </a:t>
            </a:r>
            <a:r>
              <a:rPr lang="en-US" sz="1200" dirty="0" err="1"/>
              <a:t>Kadry</a:t>
            </a:r>
            <a:r>
              <a:rPr lang="en-US" sz="1200" dirty="0"/>
              <a:t> K. </a:t>
            </a:r>
            <a:r>
              <a:rPr lang="en-US" sz="1200" dirty="0" err="1" smtClean="0"/>
              <a:t>Bissada</a:t>
            </a:r>
            <a:r>
              <a:rPr lang="en-US" sz="1200" dirty="0" smtClean="0"/>
              <a:t>, AAPG Bull., 95, 1257-1291</a:t>
            </a:r>
            <a:endParaRPr lang="en-US" sz="1200" dirty="0"/>
          </a:p>
          <a:p>
            <a:r>
              <a:rPr lang="en-US" sz="1200" dirty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35696" y="6237312"/>
            <a:ext cx="687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C30-32 </a:t>
            </a:r>
            <a:r>
              <a:rPr lang="en-US" dirty="0" err="1" smtClean="0"/>
              <a:t>steranes</a:t>
            </a:r>
            <a:r>
              <a:rPr lang="en-US" dirty="0" smtClean="0"/>
              <a:t> may be from bacteria (and higher life forms, but minor)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752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8972" lvl="1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Terpenes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Diterpenes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– C20</a:t>
            </a:r>
          </a:p>
          <a:p>
            <a:pPr marL="1376172" lvl="2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Triterpenes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– C30</a:t>
            </a:r>
          </a:p>
          <a:p>
            <a:pPr marL="1833372" lvl="3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hopanoid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(C27-C30) -bacteria</a:t>
            </a:r>
          </a:p>
          <a:p>
            <a:pPr marL="1833372" lvl="3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extended </a:t>
            </a: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hopane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– bacteria, land plant</a:t>
            </a:r>
          </a:p>
          <a:p>
            <a:pPr marL="918972" lvl="1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Alkenes – found only rare in petroleum because the double bond is easily reduced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Plants and microorganisms produce varieties of olefin</a:t>
            </a:r>
          </a:p>
          <a:p>
            <a:pPr marL="918972" lvl="1" indent="-342900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  <a:defRPr/>
            </a:pP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6" name="Picture 2" descr="SQUALE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087" y="3717032"/>
            <a:ext cx="44059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.stack.imgur.com/oWYnd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614" y="4797152"/>
            <a:ext cx="4335463" cy="117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56176" y="411307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C30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56176" y="5229200"/>
            <a:ext cx="1493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-Carotene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629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 클래식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728</TotalTime>
  <Words>527</Words>
  <Application>Microsoft Office PowerPoint</Application>
  <PresentationFormat>화면 슬라이드 쇼(4:3)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모듈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44</cp:revision>
  <dcterms:created xsi:type="dcterms:W3CDTF">2012-03-04T11:34:30Z</dcterms:created>
  <dcterms:modified xsi:type="dcterms:W3CDTF">2015-03-20T03:54:28Z</dcterms:modified>
</cp:coreProperties>
</file>